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  <p:sldId id="281" r:id="rId11"/>
    <p:sldId id="265" r:id="rId12"/>
    <p:sldId id="266" r:id="rId13"/>
    <p:sldId id="282" r:id="rId14"/>
    <p:sldId id="283" r:id="rId15"/>
    <p:sldId id="267" r:id="rId16"/>
    <p:sldId id="268" r:id="rId17"/>
    <p:sldId id="284" r:id="rId18"/>
    <p:sldId id="269" r:id="rId19"/>
    <p:sldId id="271" r:id="rId20"/>
    <p:sldId id="272" r:id="rId21"/>
    <p:sldId id="270" r:id="rId22"/>
    <p:sldId id="274" r:id="rId23"/>
    <p:sldId id="275" r:id="rId24"/>
    <p:sldId id="276" r:id="rId25"/>
    <p:sldId id="277" r:id="rId26"/>
    <p:sldId id="278" r:id="rId27"/>
    <p:sldId id="279" r:id="rId28"/>
    <p:sldId id="285" r:id="rId29"/>
    <p:sldId id="280" r:id="rId30"/>
    <p:sldId id="286" r:id="rId31"/>
    <p:sldId id="287" r:id="rId32"/>
    <p:sldId id="288" r:id="rId33"/>
    <p:sldId id="290" r:id="rId34"/>
    <p:sldId id="289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0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7240C-4312-43D1-B133-A57A3CE608E0}" type="datetimeFigureOut">
              <a:rPr lang="en-US"/>
              <a:pPr>
                <a:defRPr/>
              </a:pPr>
              <a:t>10/30/2017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FB97B-E88C-456A-873F-B962E04E394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491FB-B19C-4B01-AB4E-35D0DEE64984}" type="datetimeFigureOut">
              <a:rPr lang="en-US"/>
              <a:pPr>
                <a:defRPr/>
              </a:pPr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9ED35-D5A9-4CC2-95EC-C620AD381DF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0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C78F6-7F9C-4B17-9DDE-CA02722DF237}" type="datetimeFigureOut">
              <a:rPr lang="en-US"/>
              <a:pPr>
                <a:defRPr/>
              </a:pPr>
              <a:t>10/30/2017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123B4-1A43-4D34-AB38-6C176FF95F8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01A72-D19F-4FF6-9F1B-83A2A2384625}" type="datetimeFigureOut">
              <a:rPr lang="en-US"/>
              <a:pPr>
                <a:defRPr/>
              </a:pPr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ED278-5399-4DD1-9433-D0FB99406EA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0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7793F-EB99-4FE4-9450-8ABB465439D0}" type="datetimeFigureOut">
              <a:rPr lang="en-US"/>
              <a:pPr>
                <a:defRPr/>
              </a:pPr>
              <a:t>10/30/2017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E10B7-B2FF-44E2-9A04-EC52848A4B9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A5B04-5CE9-44B3-8A54-8355782B200B}" type="datetimeFigureOut">
              <a:rPr lang="en-US"/>
              <a:pPr>
                <a:defRPr/>
              </a:pPr>
              <a:t>10/30/2017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B94E4-AE50-45E3-B812-E99D8A05512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C563E-4514-4629-9EFD-DF827145037D}" type="datetimeFigureOut">
              <a:rPr lang="en-US"/>
              <a:pPr>
                <a:defRPr/>
              </a:pPr>
              <a:t>10/30/2017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61218-2CAC-400B-A127-86F097BCB2C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D5528-2AC2-412A-83FA-9ECF81208789}" type="datetimeFigureOut">
              <a:rPr lang="en-US"/>
              <a:pPr>
                <a:defRPr/>
              </a:pPr>
              <a:t>10/30/2017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72690-F99C-4291-80FF-A8A127ACBF0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F7FD-1BAF-44D8-BA3F-8560BB08DDB1}" type="datetimeFigureOut">
              <a:rPr lang="en-US"/>
              <a:pPr>
                <a:defRPr/>
              </a:pPr>
              <a:t>10/30/2017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3DF50-C9D7-44E1-96B4-EE89876A9DD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B17BE-F8A7-492D-AE99-E7380ED82540}" type="datetimeFigureOut">
              <a:rPr lang="en-US"/>
              <a:pPr>
                <a:defRPr/>
              </a:pPr>
              <a:t>10/30/2017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D666C-C8A7-4374-B4B5-144A147276C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C8878-81B0-44DD-A23E-ADA26E4CEACB}" type="datetimeFigureOut">
              <a:rPr lang="en-US"/>
              <a:pPr>
                <a:defRPr/>
              </a:pPr>
              <a:t>10/30/2017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BA5F0-7397-4111-88C1-ABAD128D49E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D92AD6D-95DC-4CEF-A0C5-6F664BBDE83A}" type="datetimeFigureOut">
              <a:rPr lang="en-US"/>
              <a:pPr>
                <a:defRPr/>
              </a:pPr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A4A2A4C-4DB2-477C-89F5-80E9D2F3AA1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5" r:id="rId2"/>
    <p:sldLayoutId id="2147483701" r:id="rId3"/>
    <p:sldLayoutId id="2147483696" r:id="rId4"/>
    <p:sldLayoutId id="2147483697" r:id="rId5"/>
    <p:sldLayoutId id="2147483698" r:id="rId6"/>
    <p:sldLayoutId id="2147483702" r:id="rId7"/>
    <p:sldLayoutId id="2147483703" r:id="rId8"/>
    <p:sldLayoutId id="2147483704" r:id="rId9"/>
    <p:sldLayoutId id="2147483699" r:id="rId10"/>
    <p:sldLayoutId id="214748370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dirty="0" smtClean="0">
                <a:solidFill>
                  <a:schemeClr val="accent1">
                    <a:satMod val="150000"/>
                  </a:schemeClr>
                </a:solidFill>
              </a:rPr>
              <a:t>Halloween</a:t>
            </a:r>
            <a:endParaRPr lang="en-US" sz="8800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615462" y="1800665"/>
            <a:ext cx="8077200" cy="1500188"/>
          </a:xfrm>
        </p:spPr>
        <p:txBody>
          <a:bodyPr/>
          <a:lstStyle/>
          <a:p>
            <a:pPr eaLnBrk="1" hangingPunct="1"/>
            <a:r>
              <a:rPr lang="en-US" dirty="0" smtClean="0"/>
              <a:t>What is it, where </a:t>
            </a:r>
            <a:r>
              <a:rPr lang="en-US" dirty="0" smtClean="0"/>
              <a:t>does </a:t>
            </a:r>
            <a:r>
              <a:rPr lang="en-US" dirty="0" smtClean="0"/>
              <a:t>it come from, and how is it celebrated?</a:t>
            </a:r>
          </a:p>
        </p:txBody>
      </p:sp>
      <p:pic>
        <p:nvPicPr>
          <p:cNvPr id="8196" name="Picture 3" descr="F:\z_school\halloween\halloween_glitter_graphics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624387"/>
          </a:xfrm>
        </p:spPr>
        <p:txBody>
          <a:bodyPr/>
          <a:lstStyle/>
          <a:p>
            <a:pPr eaLnBrk="1" hangingPunct="1"/>
            <a:r>
              <a:rPr lang="en-US" smtClean="0"/>
              <a:t>And Smores…</a:t>
            </a:r>
          </a:p>
        </p:txBody>
      </p:sp>
      <p:pic>
        <p:nvPicPr>
          <p:cNvPr id="17412" name="Picture 3" descr="F:\z_school\pics\image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657600" y="2057400"/>
            <a:ext cx="4775200" cy="4267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What is it?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538" y="1484313"/>
            <a:ext cx="6248400" cy="5373687"/>
          </a:xfrm>
        </p:spPr>
      </p:sp>
      <p:sp>
        <p:nvSpPr>
          <p:cNvPr id="18436" name="Text Placeholder 3"/>
          <p:cNvSpPr>
            <a:spLocks noGrp="1"/>
          </p:cNvSpPr>
          <p:nvPr>
            <p:ph type="body" sz="half" idx="2"/>
          </p:nvPr>
        </p:nvSpPr>
        <p:spPr>
          <a:xfrm>
            <a:off x="165100" y="1728788"/>
            <a:ext cx="2468563" cy="4572000"/>
          </a:xfrm>
        </p:spPr>
        <p:txBody>
          <a:bodyPr/>
          <a:lstStyle/>
          <a:p>
            <a:pPr eaLnBrk="1" hangingPunct="1"/>
            <a:r>
              <a:rPr lang="en-US" sz="4400" smtClean="0"/>
              <a:t>Visiting haunted houses</a:t>
            </a:r>
          </a:p>
        </p:txBody>
      </p:sp>
      <p:sp>
        <p:nvSpPr>
          <p:cNvPr id="18437" name="TextBox 4"/>
          <p:cNvSpPr txBox="1">
            <a:spLocks noChangeArrowheads="1"/>
          </p:cNvSpPr>
          <p:nvPr/>
        </p:nvSpPr>
        <p:spPr bwMode="auto">
          <a:xfrm>
            <a:off x="3657600" y="838200"/>
            <a:ext cx="403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C000"/>
                </a:solidFill>
                <a:latin typeface="Corbel" pitchFamily="34" charset="0"/>
              </a:rPr>
              <a:t>Some common activities include….</a:t>
            </a:r>
          </a:p>
        </p:txBody>
      </p:sp>
      <p:pic>
        <p:nvPicPr>
          <p:cNvPr id="18438" name="Picture 2" descr="F:\z_school\pics\haunted_hou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524000"/>
            <a:ext cx="592455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What is it?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9459" name="Text Placeholder 3"/>
          <p:cNvSpPr>
            <a:spLocks noGrp="1"/>
          </p:cNvSpPr>
          <p:nvPr>
            <p:ph type="body" sz="half" idx="2"/>
          </p:nvPr>
        </p:nvSpPr>
        <p:spPr>
          <a:xfrm>
            <a:off x="165100" y="1728788"/>
            <a:ext cx="2468563" cy="4572000"/>
          </a:xfrm>
        </p:spPr>
        <p:txBody>
          <a:bodyPr/>
          <a:lstStyle/>
          <a:p>
            <a:pPr eaLnBrk="1" hangingPunct="1"/>
            <a:r>
              <a:rPr lang="en-US" sz="4400" smtClean="0"/>
              <a:t>Costume parties</a:t>
            </a:r>
          </a:p>
        </p:txBody>
      </p:sp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3657600" y="838200"/>
            <a:ext cx="403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C000"/>
                </a:solidFill>
                <a:latin typeface="Corbel" pitchFamily="34" charset="0"/>
              </a:rPr>
              <a:t>Some common activities include….</a:t>
            </a:r>
          </a:p>
        </p:txBody>
      </p:sp>
      <p:pic>
        <p:nvPicPr>
          <p:cNvPr id="19461" name="Picture 2" descr="F:\z_school\pics\costumes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6396" r="6396"/>
          <a:stretch>
            <a:fillRect/>
          </a:stretch>
        </p:blipFill>
        <p:spPr>
          <a:xfrm>
            <a:off x="2903538" y="1484313"/>
            <a:ext cx="6248400" cy="53736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What is it?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0483" name="Text Placeholder 3"/>
          <p:cNvSpPr>
            <a:spLocks noGrp="1"/>
          </p:cNvSpPr>
          <p:nvPr>
            <p:ph type="body" sz="half" idx="2"/>
          </p:nvPr>
        </p:nvSpPr>
        <p:spPr>
          <a:xfrm>
            <a:off x="165100" y="1728788"/>
            <a:ext cx="2468563" cy="4572000"/>
          </a:xfrm>
        </p:spPr>
        <p:txBody>
          <a:bodyPr/>
          <a:lstStyle/>
          <a:p>
            <a:pPr eaLnBrk="1" hangingPunct="1"/>
            <a:r>
              <a:rPr lang="en-US" sz="4400" smtClean="0"/>
              <a:t>…which involve “bobbing for apples”</a:t>
            </a:r>
          </a:p>
        </p:txBody>
      </p:sp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3657600" y="838200"/>
            <a:ext cx="403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C000"/>
                </a:solidFill>
                <a:latin typeface="Corbel" pitchFamily="34" charset="0"/>
              </a:rPr>
              <a:t>Some common activities include….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>
          <a:xfrm>
            <a:off x="2903538" y="1484313"/>
            <a:ext cx="6248400" cy="5373687"/>
          </a:xfrm>
        </p:spPr>
      </p:sp>
      <p:pic>
        <p:nvPicPr>
          <p:cNvPr id="20486" name="Picture 2" descr="F:\z_school\pics\applebobbing_1280_9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493838"/>
            <a:ext cx="6248400" cy="536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What is it?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1507" name="Text Placeholder 3"/>
          <p:cNvSpPr>
            <a:spLocks noGrp="1"/>
          </p:cNvSpPr>
          <p:nvPr>
            <p:ph type="body" sz="half" idx="2"/>
          </p:nvPr>
        </p:nvSpPr>
        <p:spPr>
          <a:xfrm>
            <a:off x="165100" y="1728788"/>
            <a:ext cx="2468563" cy="4572000"/>
          </a:xfrm>
        </p:spPr>
        <p:txBody>
          <a:bodyPr/>
          <a:lstStyle/>
          <a:p>
            <a:pPr eaLnBrk="1" hangingPunct="1"/>
            <a:r>
              <a:rPr lang="en-US" sz="4400" smtClean="0"/>
              <a:t>And lots of candy</a:t>
            </a:r>
          </a:p>
        </p:txBody>
      </p:sp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3657600" y="838200"/>
            <a:ext cx="403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C000"/>
                </a:solidFill>
                <a:latin typeface="Corbel" pitchFamily="34" charset="0"/>
              </a:rPr>
              <a:t>Some common activities include….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>
          <a:xfrm>
            <a:off x="2903538" y="1484313"/>
            <a:ext cx="6248400" cy="5373687"/>
          </a:xfrm>
        </p:spPr>
      </p:sp>
      <p:pic>
        <p:nvPicPr>
          <p:cNvPr id="21510" name="Picture 2" descr="F:\z_school\pics\cand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6550" y="1524000"/>
            <a:ext cx="626745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So where does it come from?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2531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Halloween derives from a Celtic tradition that celebrates the end of the harvest season in Gaelic culture</a:t>
            </a:r>
          </a:p>
        </p:txBody>
      </p:sp>
      <p:pic>
        <p:nvPicPr>
          <p:cNvPr id="22532" name="Picture 2" descr="F:\z_school\pics\osecha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2963863"/>
            <a:ext cx="5791200" cy="389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So where does it come from?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3555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It is originally a pagan tradition that involved slaughtering livestock and preparing for the winter months</a:t>
            </a:r>
          </a:p>
          <a:p>
            <a:pPr eaLnBrk="1" hangingPunct="1"/>
            <a:endParaRPr lang="en-US" smtClean="0"/>
          </a:p>
        </p:txBody>
      </p:sp>
      <p:pic>
        <p:nvPicPr>
          <p:cNvPr id="23556" name="Picture 2" descr="F:\z_school\pics\livest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3276600"/>
            <a:ext cx="3829050" cy="341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So where does it come from?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4579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It is originally a pagan tradition that involved slaughtering livestock and preparing for the winter months</a:t>
            </a:r>
          </a:p>
          <a:p>
            <a:pPr eaLnBrk="1" hangingPunct="1"/>
            <a:endParaRPr lang="en-US" smtClean="0"/>
          </a:p>
        </p:txBody>
      </p:sp>
      <p:pic>
        <p:nvPicPr>
          <p:cNvPr id="24580" name="Picture 2" descr="F:\z_school\pics\livest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3276600"/>
            <a:ext cx="3829050" cy="341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Callout 6"/>
          <p:cNvSpPr/>
          <p:nvPr/>
        </p:nvSpPr>
        <p:spPr>
          <a:xfrm>
            <a:off x="6248400" y="3048000"/>
            <a:ext cx="2209800" cy="1447800"/>
          </a:xfrm>
          <a:prstGeom prst="wedgeEllipseCallout">
            <a:avLst>
              <a:gd name="adj1" fmla="val -80279"/>
              <a:gd name="adj2" fmla="val 776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Help!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So where does it come from?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165100" y="1728788"/>
            <a:ext cx="2468563" cy="4572000"/>
          </a:xfrm>
        </p:spPr>
        <p:txBody>
          <a:bodyPr/>
          <a:lstStyle/>
          <a:p>
            <a:pPr eaLnBrk="1" hangingPunct="1"/>
            <a:r>
              <a:rPr lang="en-US" sz="2800" smtClean="0"/>
              <a:t>The Celts believed that on the night of October 31</a:t>
            </a:r>
            <a:r>
              <a:rPr lang="en-US" sz="2800" baseline="30000" smtClean="0"/>
              <a:t>st</a:t>
            </a:r>
            <a:r>
              <a:rPr lang="en-US" sz="2800" smtClean="0"/>
              <a:t>, the boundary between the living and the dead disappeared </a:t>
            </a:r>
          </a:p>
        </p:txBody>
      </p:sp>
      <p:pic>
        <p:nvPicPr>
          <p:cNvPr id="25604" name="Picture 3" descr="F:\z_school\pics\living_dead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6396" r="6396"/>
          <a:stretch>
            <a:fillRect/>
          </a:stretch>
        </p:blipFill>
        <p:spPr>
          <a:xfrm>
            <a:off x="2903538" y="1484313"/>
            <a:ext cx="6248400" cy="53736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So where does it come from?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Celts believed that on the night of October 31</a:t>
            </a:r>
            <a:r>
              <a:rPr lang="en-US" baseline="30000" smtClean="0"/>
              <a:t>st</a:t>
            </a:r>
            <a:r>
              <a:rPr lang="en-US" smtClean="0"/>
              <a:t>, the boundary between the living and the dead disappeared </a:t>
            </a:r>
          </a:p>
          <a:p>
            <a:pPr eaLnBrk="1" hangingPunct="1"/>
            <a:r>
              <a:rPr lang="en-US" smtClean="0"/>
              <a:t>The dead then became dangerous for the living and caused sickness and damage to the crops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What is it?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major holiday celebrated throughout the world in several countries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So where does it come from?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People would wear masks and costumes to mimic them or discourage them from doing harm to the living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And the name?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name Halloween is an abbreviation of </a:t>
            </a:r>
            <a:r>
              <a:rPr lang="en-US" i="1" smtClean="0"/>
              <a:t>All Hallow’s Even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And the name?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name Halloween is an abbreviation of </a:t>
            </a:r>
            <a:r>
              <a:rPr lang="en-US" i="1" smtClean="0"/>
              <a:t>All Hallow’s Even</a:t>
            </a:r>
          </a:p>
          <a:p>
            <a:pPr eaLnBrk="1" hangingPunct="1"/>
            <a:r>
              <a:rPr lang="en-US" i="1" smtClean="0"/>
              <a:t>Even</a:t>
            </a:r>
            <a:r>
              <a:rPr lang="en-US" smtClean="0"/>
              <a:t> as well as </a:t>
            </a:r>
            <a:r>
              <a:rPr lang="en-US" i="1" smtClean="0"/>
              <a:t>Eve</a:t>
            </a:r>
            <a:r>
              <a:rPr lang="en-US" smtClean="0"/>
              <a:t> are abbreviations of the word </a:t>
            </a:r>
            <a:r>
              <a:rPr lang="en-US" i="1" smtClean="0"/>
              <a:t>Evening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And the name?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name Halloween is an abbreviation of </a:t>
            </a:r>
            <a:r>
              <a:rPr lang="en-US" i="1" smtClean="0"/>
              <a:t>All Hallow’s Even</a:t>
            </a:r>
          </a:p>
          <a:p>
            <a:pPr eaLnBrk="1" hangingPunct="1"/>
            <a:r>
              <a:rPr lang="en-US" i="1" smtClean="0"/>
              <a:t>Even</a:t>
            </a:r>
            <a:r>
              <a:rPr lang="en-US" smtClean="0"/>
              <a:t> as well as </a:t>
            </a:r>
            <a:r>
              <a:rPr lang="en-US" i="1" smtClean="0"/>
              <a:t>Eve</a:t>
            </a:r>
            <a:r>
              <a:rPr lang="en-US" smtClean="0"/>
              <a:t> are abbreviations of the word </a:t>
            </a:r>
            <a:r>
              <a:rPr lang="en-US" i="1" smtClean="0"/>
              <a:t>Evening</a:t>
            </a:r>
          </a:p>
          <a:p>
            <a:pPr eaLnBrk="1" hangingPunct="1"/>
            <a:r>
              <a:rPr lang="en-US" smtClean="0"/>
              <a:t>It is the eve of </a:t>
            </a:r>
            <a:r>
              <a:rPr lang="en-US" i="1" smtClean="0"/>
              <a:t>All Hallows Day</a:t>
            </a: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Christian Origins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All Saint’s Day </a:t>
            </a:r>
            <a:r>
              <a:rPr lang="en-US" smtClean="0"/>
              <a:t>was celebrated on the same night as Halloween starting in the ninth century but Halloween itself remains a pagan holiday in origin and tradition</a:t>
            </a:r>
            <a:endParaRPr lang="en-US" i="1" smtClean="0"/>
          </a:p>
        </p:txBody>
      </p:sp>
      <p:pic>
        <p:nvPicPr>
          <p:cNvPr id="31748" name="Picture 2" descr="F:\z_school\pics\sain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4550" y="3352800"/>
            <a:ext cx="321945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Christian Origins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All Saint’s Day </a:t>
            </a:r>
            <a:r>
              <a:rPr lang="en-US" smtClean="0"/>
              <a:t>was celebrated on the same night as Halloween starting in the ninth century but Halloween itself remains a pagan holiday in origin and tradition</a:t>
            </a:r>
          </a:p>
          <a:p>
            <a:pPr eaLnBrk="1" hangingPunct="1"/>
            <a:r>
              <a:rPr lang="en-US" smtClean="0"/>
              <a:t>Throughout the years different churches have chosen to emphasize the Christian traditions of Halloween rather than the pagan 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Christian Origins	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Protestants celebrate it as </a:t>
            </a:r>
            <a:r>
              <a:rPr lang="en-US" i="1" smtClean="0"/>
              <a:t>Reformation Day</a:t>
            </a:r>
            <a:endParaRPr lang="en-U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Christian Origins	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Anglican churches emphasize the tradition of </a:t>
            </a:r>
            <a:r>
              <a:rPr lang="en-US" i="1" smtClean="0"/>
              <a:t>All Saint’s Day</a:t>
            </a:r>
            <a:endParaRPr lang="en-US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Christian Origins	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Anglican churches emphasize the tradition of </a:t>
            </a:r>
            <a:r>
              <a:rPr lang="en-US" i="1" smtClean="0"/>
              <a:t>All Saint’s Day</a:t>
            </a:r>
            <a:endParaRPr lang="en-US" smtClean="0"/>
          </a:p>
        </p:txBody>
      </p:sp>
      <p:pic>
        <p:nvPicPr>
          <p:cNvPr id="35844" name="Picture 2" descr="F:\z_school\pics\ref_day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2317750"/>
            <a:ext cx="5791200" cy="454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Christian Origins	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Some Evangelicals and Fundamentals reject the idea of Halloween for its pagan origins and association with evil spirits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What is it?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major holiday celebrated throughout the world in several countries</a:t>
            </a:r>
          </a:p>
          <a:p>
            <a:pPr eaLnBrk="1" hangingPunct="1"/>
            <a:r>
              <a:rPr lang="en-US" smtClean="0"/>
              <a:t>Celebrated the night of October 31</a:t>
            </a:r>
            <a:r>
              <a:rPr lang="en-US" baseline="30000" smtClean="0"/>
              <a:t>st</a:t>
            </a:r>
            <a:r>
              <a:rPr lang="en-US" smtClean="0"/>
              <a:t> 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Christian Origins	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pic>
        <p:nvPicPr>
          <p:cNvPr id="37892" name="Picture 2" descr="F:\z_school\pics\jerry_falwell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32063"/>
            <a:ext cx="4572000" cy="390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Callout 5"/>
          <p:cNvSpPr/>
          <p:nvPr/>
        </p:nvSpPr>
        <p:spPr>
          <a:xfrm>
            <a:off x="5105400" y="2057400"/>
            <a:ext cx="2514600" cy="1828800"/>
          </a:xfrm>
          <a:prstGeom prst="wedgeEllipseCallout">
            <a:avLst>
              <a:gd name="adj1" fmla="val -108030"/>
              <a:gd name="adj2" fmla="val 696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/>
              <a:t>Halloween is Satan’s Holiday!!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Halloween Around the World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Halloween is a very popular holiday in many places around the world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Halloween in Ireland</a:t>
            </a:r>
            <a:endParaRPr lang="en-US" dirty="0"/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3019425" y="1743075"/>
            <a:ext cx="5921375" cy="4559300"/>
          </a:xfrm>
        </p:spPr>
        <p:txBody>
          <a:bodyPr/>
          <a:lstStyle/>
          <a:p>
            <a:pPr eaLnBrk="1" hangingPunct="1"/>
            <a:r>
              <a:rPr lang="en-US" smtClean="0"/>
              <a:t>Halloween in Ireland is very popular since that is where it originated</a:t>
            </a:r>
          </a:p>
        </p:txBody>
      </p:sp>
      <p:sp>
        <p:nvSpPr>
          <p:cNvPr id="39940" name="Text Placeholder 4"/>
          <p:cNvSpPr>
            <a:spLocks noGrp="1"/>
          </p:cNvSpPr>
          <p:nvPr>
            <p:ph type="body" sz="half" idx="2"/>
          </p:nvPr>
        </p:nvSpPr>
        <p:spPr>
          <a:xfrm>
            <a:off x="168275" y="1730375"/>
            <a:ext cx="2468563" cy="4572000"/>
          </a:xfrm>
        </p:spPr>
        <p:txBody>
          <a:bodyPr/>
          <a:lstStyle/>
          <a:p>
            <a:pPr eaLnBrk="1" hangingPunct="1"/>
            <a:endParaRPr lang="es-ES" smtClean="0"/>
          </a:p>
        </p:txBody>
      </p:sp>
      <p:pic>
        <p:nvPicPr>
          <p:cNvPr id="39941" name="Picture 3" descr="F:\z_school\pics\ireland-halloween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47800"/>
            <a:ext cx="3200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Halloween in Ireland</a:t>
            </a:r>
            <a:endParaRPr lang="en-US" dirty="0"/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3019425" y="1743075"/>
            <a:ext cx="5921375" cy="4559300"/>
          </a:xfrm>
        </p:spPr>
        <p:txBody>
          <a:bodyPr/>
          <a:lstStyle/>
          <a:p>
            <a:pPr eaLnBrk="1" hangingPunct="1"/>
            <a:r>
              <a:rPr lang="en-US" smtClean="0"/>
              <a:t>Halloween in Ireland is very popular since that is where it originated</a:t>
            </a:r>
          </a:p>
          <a:p>
            <a:pPr eaLnBrk="1" hangingPunct="1"/>
            <a:r>
              <a:rPr lang="en-US" smtClean="0"/>
              <a:t>Kids dress up as creatures from the Underworld</a:t>
            </a:r>
          </a:p>
          <a:p>
            <a:pPr eaLnBrk="1" hangingPunct="1"/>
            <a:r>
              <a:rPr lang="en-US" smtClean="0"/>
              <a:t>There are fireworks, bonfires, trick-or-treating, and carnivals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  <p:sp>
        <p:nvSpPr>
          <p:cNvPr id="40964" name="Text Placeholder 4"/>
          <p:cNvSpPr>
            <a:spLocks noGrp="1"/>
          </p:cNvSpPr>
          <p:nvPr>
            <p:ph type="body" sz="half" idx="2"/>
          </p:nvPr>
        </p:nvSpPr>
        <p:spPr>
          <a:xfrm>
            <a:off x="168275" y="1730375"/>
            <a:ext cx="2468563" cy="4572000"/>
          </a:xfrm>
        </p:spPr>
        <p:txBody>
          <a:bodyPr/>
          <a:lstStyle/>
          <a:p>
            <a:pPr eaLnBrk="1" hangingPunct="1"/>
            <a:endParaRPr lang="es-ES" smtClean="0"/>
          </a:p>
        </p:txBody>
      </p:sp>
      <p:pic>
        <p:nvPicPr>
          <p:cNvPr id="40965" name="Picture 3" descr="F:\z_school\pics\ireland-halloween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47800"/>
            <a:ext cx="3200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Halloween in Scotland</a:t>
            </a:r>
            <a:endParaRPr lang="en-US" dirty="0"/>
          </a:p>
        </p:txBody>
      </p:sp>
      <p:sp>
        <p:nvSpPr>
          <p:cNvPr id="41987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624387"/>
          </a:xfrm>
        </p:spPr>
        <p:txBody>
          <a:bodyPr/>
          <a:lstStyle/>
          <a:p>
            <a:pPr eaLnBrk="1" hangingPunct="1"/>
            <a:r>
              <a:rPr lang="en-US" smtClean="0"/>
              <a:t>Scotland shares much Gaelic tradition with Ireland</a:t>
            </a:r>
          </a:p>
        </p:txBody>
      </p:sp>
      <p:pic>
        <p:nvPicPr>
          <p:cNvPr id="41988" name="Picture 2" descr="F:\z_school\pics\Edinburgh_castle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67238" y="1828800"/>
            <a:ext cx="4275137" cy="4572000"/>
          </a:xfr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Halloween in Scotland</a:t>
            </a:r>
            <a:endParaRPr lang="en-US" dirty="0"/>
          </a:p>
        </p:txBody>
      </p:sp>
      <p:sp>
        <p:nvSpPr>
          <p:cNvPr id="43011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624387"/>
          </a:xfrm>
        </p:spPr>
        <p:txBody>
          <a:bodyPr/>
          <a:lstStyle/>
          <a:p>
            <a:pPr eaLnBrk="1" hangingPunct="1"/>
            <a:r>
              <a:rPr lang="en-US" smtClean="0"/>
              <a:t>Scotland shares much Gaelic tradition with Ireland</a:t>
            </a:r>
          </a:p>
          <a:p>
            <a:pPr eaLnBrk="1" hangingPunct="1"/>
            <a:r>
              <a:rPr lang="en-US" smtClean="0"/>
              <a:t>It therefore celebrates Halloween in much the same fashion</a:t>
            </a:r>
          </a:p>
        </p:txBody>
      </p:sp>
      <p:pic>
        <p:nvPicPr>
          <p:cNvPr id="43012" name="Picture 2" descr="F:\z_school\pics\Edinburgh_castle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67238" y="1828800"/>
            <a:ext cx="4275137" cy="4572000"/>
          </a:xfr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Halloween in England</a:t>
            </a:r>
            <a:endParaRPr lang="en-US" dirty="0"/>
          </a:p>
        </p:txBody>
      </p:sp>
      <p:sp>
        <p:nvSpPr>
          <p:cNvPr id="4403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624387"/>
          </a:xfrm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44036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624387"/>
          </a:xfrm>
        </p:spPr>
        <p:txBody>
          <a:bodyPr/>
          <a:lstStyle/>
          <a:p>
            <a:pPr eaLnBrk="1" hangingPunct="1"/>
            <a:r>
              <a:rPr lang="en-US" smtClean="0"/>
              <a:t>Not really celebrated until the ninth century when </a:t>
            </a:r>
            <a:r>
              <a:rPr lang="en-US" i="1" smtClean="0"/>
              <a:t>All Saint’s Day</a:t>
            </a:r>
            <a:r>
              <a:rPr lang="en-US" smtClean="0"/>
              <a:t> was moved to Halloween night</a:t>
            </a:r>
          </a:p>
        </p:txBody>
      </p:sp>
      <p:pic>
        <p:nvPicPr>
          <p:cNvPr id="44037" name="Picture 2" descr="F:\z_school\pics\engla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36725"/>
            <a:ext cx="4038600" cy="465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Halloween in England</a:t>
            </a:r>
            <a:endParaRPr lang="en-US" dirty="0"/>
          </a:p>
        </p:txBody>
      </p:sp>
      <p:sp>
        <p:nvSpPr>
          <p:cNvPr id="4505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624387"/>
          </a:xfrm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45060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624387"/>
          </a:xfrm>
        </p:spPr>
        <p:txBody>
          <a:bodyPr/>
          <a:lstStyle/>
          <a:p>
            <a:pPr eaLnBrk="1" hangingPunct="1"/>
            <a:r>
              <a:rPr lang="en-US" smtClean="0"/>
              <a:t>Playing tricks and pranks on adults is popular in England</a:t>
            </a:r>
          </a:p>
        </p:txBody>
      </p:sp>
      <p:pic>
        <p:nvPicPr>
          <p:cNvPr id="45061" name="Picture 2" descr="F:\z_school\pics\engla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36725"/>
            <a:ext cx="4038600" cy="465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Halloween in England</a:t>
            </a:r>
            <a:endParaRPr lang="en-US" dirty="0"/>
          </a:p>
        </p:txBody>
      </p:sp>
      <p:sp>
        <p:nvSpPr>
          <p:cNvPr id="4608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624387"/>
          </a:xfrm>
        </p:spPr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4608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624387"/>
          </a:xfrm>
        </p:spPr>
        <p:txBody>
          <a:bodyPr/>
          <a:lstStyle/>
          <a:p>
            <a:pPr eaLnBrk="1" hangingPunct="1"/>
            <a:r>
              <a:rPr lang="en-US" smtClean="0"/>
              <a:t>Playing tricks and pranks on adults is popular in England</a:t>
            </a:r>
          </a:p>
          <a:p>
            <a:pPr eaLnBrk="1" hangingPunct="1"/>
            <a:r>
              <a:rPr lang="en-US" smtClean="0"/>
              <a:t>Became more popular in the late 20</a:t>
            </a:r>
            <a:r>
              <a:rPr lang="en-US" baseline="30000" smtClean="0"/>
              <a:t>th</a:t>
            </a:r>
            <a:r>
              <a:rPr lang="en-US" smtClean="0"/>
              <a:t> century because of American influence</a:t>
            </a:r>
          </a:p>
        </p:txBody>
      </p:sp>
      <p:pic>
        <p:nvPicPr>
          <p:cNvPr id="46085" name="Picture 2" descr="F:\z_school\pics\engla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36725"/>
            <a:ext cx="4038600" cy="465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Halloween in Mexico</a:t>
            </a:r>
            <a:endParaRPr lang="en-US" dirty="0"/>
          </a:p>
        </p:txBody>
      </p:sp>
      <p:sp>
        <p:nvSpPr>
          <p:cNvPr id="4710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624387"/>
          </a:xfrm>
        </p:spPr>
        <p:txBody>
          <a:bodyPr/>
          <a:lstStyle/>
          <a:p>
            <a:pPr eaLnBrk="1" hangingPunct="1"/>
            <a:r>
              <a:rPr lang="en-US" smtClean="0"/>
              <a:t>Halloween wasn’t celebrated in Mexico until the 1960s</a:t>
            </a:r>
          </a:p>
        </p:txBody>
      </p:sp>
      <p:sp>
        <p:nvSpPr>
          <p:cNvPr id="47108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624387"/>
          </a:xfrm>
        </p:spPr>
        <p:txBody>
          <a:bodyPr/>
          <a:lstStyle/>
          <a:p>
            <a:pPr eaLnBrk="1" hangingPunct="1"/>
            <a:endParaRPr lang="es-ES" smtClean="0"/>
          </a:p>
        </p:txBody>
      </p:sp>
      <p:pic>
        <p:nvPicPr>
          <p:cNvPr id="47109" name="Picture 2" descr="F:\z_school\pics\mexic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752600"/>
            <a:ext cx="4038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What is it?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major holiday celebrated throughout the world in several countries</a:t>
            </a:r>
          </a:p>
          <a:p>
            <a:pPr eaLnBrk="1" hangingPunct="1"/>
            <a:r>
              <a:rPr lang="en-US" smtClean="0"/>
              <a:t>Celebrated the night of October 31</a:t>
            </a:r>
            <a:r>
              <a:rPr lang="en-US" baseline="30000" smtClean="0"/>
              <a:t>st</a:t>
            </a:r>
            <a:r>
              <a:rPr lang="en-US" smtClean="0"/>
              <a:t> </a:t>
            </a:r>
          </a:p>
          <a:p>
            <a:pPr eaLnBrk="1" hangingPunct="1"/>
            <a:r>
              <a:rPr lang="en-US" smtClean="0"/>
              <a:t>Common activities include…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Halloween in Mexico</a:t>
            </a:r>
            <a:endParaRPr lang="en-US" dirty="0"/>
          </a:p>
        </p:txBody>
      </p:sp>
      <p:sp>
        <p:nvSpPr>
          <p:cNvPr id="48131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624387"/>
          </a:xfrm>
        </p:spPr>
        <p:txBody>
          <a:bodyPr/>
          <a:lstStyle/>
          <a:p>
            <a:pPr eaLnBrk="1" hangingPunct="1"/>
            <a:r>
              <a:rPr lang="en-US" smtClean="0"/>
              <a:t>In Mexico, Halloween is the beginning of three consecutive holidays: Halloween, All Saint’s Day, and </a:t>
            </a:r>
            <a:r>
              <a:rPr lang="en-US" i="1" smtClean="0"/>
              <a:t>D</a:t>
            </a:r>
            <a:r>
              <a:rPr lang="es-ES_tradnl" i="1" smtClean="0"/>
              <a:t>ía de los Muertos</a:t>
            </a:r>
            <a:r>
              <a:rPr lang="es-ES_tradnl" smtClean="0"/>
              <a:t> or Day of the Dead</a:t>
            </a:r>
            <a:endParaRPr lang="en-US" smtClean="0"/>
          </a:p>
        </p:txBody>
      </p:sp>
      <p:sp>
        <p:nvSpPr>
          <p:cNvPr id="48132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624387"/>
          </a:xfrm>
        </p:spPr>
        <p:txBody>
          <a:bodyPr/>
          <a:lstStyle/>
          <a:p>
            <a:pPr eaLnBrk="1" hangingPunct="1"/>
            <a:endParaRPr lang="es-ES" smtClean="0"/>
          </a:p>
        </p:txBody>
      </p:sp>
      <p:pic>
        <p:nvPicPr>
          <p:cNvPr id="48133" name="Picture 2" descr="F:\z_school\pics\mexic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752600"/>
            <a:ext cx="4038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Halloween in Mexico</a:t>
            </a:r>
            <a:endParaRPr lang="en-US" dirty="0"/>
          </a:p>
        </p:txBody>
      </p:sp>
      <p:sp>
        <p:nvSpPr>
          <p:cNvPr id="4915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624387"/>
          </a:xfrm>
        </p:spPr>
        <p:txBody>
          <a:bodyPr/>
          <a:lstStyle/>
          <a:p>
            <a:pPr eaLnBrk="1" hangingPunct="1"/>
            <a:r>
              <a:rPr lang="es-ES_tradnl" smtClean="0"/>
              <a:t>Mexican Halloween is also heavily influenced by American traditions</a:t>
            </a:r>
            <a:endParaRPr lang="en-US" smtClean="0"/>
          </a:p>
        </p:txBody>
      </p:sp>
      <p:sp>
        <p:nvSpPr>
          <p:cNvPr id="49156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624387"/>
          </a:xfrm>
        </p:spPr>
        <p:txBody>
          <a:bodyPr/>
          <a:lstStyle/>
          <a:p>
            <a:pPr eaLnBrk="1" hangingPunct="1"/>
            <a:endParaRPr lang="es-ES" smtClean="0"/>
          </a:p>
        </p:txBody>
      </p:sp>
      <p:pic>
        <p:nvPicPr>
          <p:cNvPr id="49157" name="Picture 2" descr="F:\z_school\pics\mexic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752600"/>
            <a:ext cx="4038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dirty="0" err="1" smtClean="0"/>
              <a:t>Halloween</a:t>
            </a:r>
            <a:r>
              <a:rPr lang="es-ES_tradnl" dirty="0" smtClean="0"/>
              <a:t> in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States</a:t>
            </a:r>
            <a:endParaRPr lang="en-US" dirty="0"/>
          </a:p>
        </p:txBody>
      </p:sp>
      <p:sp>
        <p:nvSpPr>
          <p:cNvPr id="5017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624387"/>
          </a:xfrm>
        </p:spPr>
        <p:txBody>
          <a:bodyPr/>
          <a:lstStyle/>
          <a:p>
            <a:pPr eaLnBrk="1" hangingPunct="1"/>
            <a:r>
              <a:rPr lang="es-ES_tradnl" smtClean="0"/>
              <a:t>Was not celebrated  until the 19th century after almost 2 million Irish immigrated during the Potato Famine</a:t>
            </a:r>
            <a:endParaRPr lang="en-US" smtClean="0"/>
          </a:p>
        </p:txBody>
      </p:sp>
      <p:pic>
        <p:nvPicPr>
          <p:cNvPr id="50180" name="Picture 2" descr="C:\Users\chuck\Downloads\pics\US_Flag_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160838" y="1600200"/>
            <a:ext cx="4983162" cy="4953000"/>
          </a:xfr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dirty="0" err="1" smtClean="0"/>
              <a:t>Halloween</a:t>
            </a:r>
            <a:r>
              <a:rPr lang="es-ES_tradnl" dirty="0" smtClean="0"/>
              <a:t> in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States</a:t>
            </a:r>
            <a:endParaRPr lang="en-US" dirty="0"/>
          </a:p>
        </p:txBody>
      </p:sp>
      <p:sp>
        <p:nvSpPr>
          <p:cNvPr id="5120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624387"/>
          </a:xfrm>
        </p:spPr>
        <p:txBody>
          <a:bodyPr/>
          <a:lstStyle/>
          <a:p>
            <a:pPr eaLnBrk="1" hangingPunct="1"/>
            <a:r>
              <a:rPr lang="es-ES_tradnl" smtClean="0"/>
              <a:t>Trick-or-treating is the most popular form of celebration among children</a:t>
            </a:r>
            <a:endParaRPr lang="en-US" smtClean="0"/>
          </a:p>
        </p:txBody>
      </p:sp>
      <p:pic>
        <p:nvPicPr>
          <p:cNvPr id="51204" name="Picture 2" descr="C:\Users\chuck\Downloads\pics\US_Flag_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14825" y="1752600"/>
            <a:ext cx="4829175" cy="4800600"/>
          </a:xfr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dirty="0" err="1" smtClean="0"/>
              <a:t>Halloween</a:t>
            </a:r>
            <a:r>
              <a:rPr lang="es-ES_tradnl" dirty="0" smtClean="0"/>
              <a:t> in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States</a:t>
            </a:r>
            <a:endParaRPr lang="en-US" dirty="0"/>
          </a:p>
        </p:txBody>
      </p:sp>
      <p:sp>
        <p:nvSpPr>
          <p:cNvPr id="5222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624387"/>
          </a:xfrm>
        </p:spPr>
        <p:txBody>
          <a:bodyPr/>
          <a:lstStyle/>
          <a:p>
            <a:pPr eaLnBrk="1" hangingPunct="1"/>
            <a:r>
              <a:rPr lang="es-ES_tradnl" smtClean="0"/>
              <a:t>Trick-or-treating is the most popular form of celebration among children</a:t>
            </a:r>
          </a:p>
          <a:p>
            <a:pPr eaLnBrk="1" hangingPunct="1"/>
            <a:r>
              <a:rPr lang="es-ES_tradnl" smtClean="0"/>
              <a:t>Costume parties are more popular among adults</a:t>
            </a:r>
            <a:endParaRPr lang="en-US" smtClean="0"/>
          </a:p>
        </p:txBody>
      </p:sp>
      <p:pic>
        <p:nvPicPr>
          <p:cNvPr id="52228" name="Picture 2" descr="C:\Users\chuck\Downloads\pics\US_Flag_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14825" y="1752600"/>
            <a:ext cx="4829175" cy="4800600"/>
          </a:xfr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accent1">
                    <a:satMod val="150000"/>
                  </a:schemeClr>
                </a:solidFill>
              </a:rPr>
              <a:t>What is it?</a:t>
            </a:r>
            <a:endParaRPr lang="en-US" sz="2400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12291" name="Picture 2" descr="F:\z_school\halloween\SimpsonsHalloween.gi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9338" b="9338"/>
          <a:stretch>
            <a:fillRect/>
          </a:stretch>
        </p:blipFill>
        <p:spPr>
          <a:xfrm>
            <a:off x="2903538" y="1484313"/>
            <a:ext cx="6248400" cy="5373687"/>
          </a:xfrm>
          <a:noFill/>
        </p:spPr>
      </p:pic>
      <p:sp>
        <p:nvSpPr>
          <p:cNvPr id="12292" name="Text Placeholder 5"/>
          <p:cNvSpPr>
            <a:spLocks noGrp="1"/>
          </p:cNvSpPr>
          <p:nvPr>
            <p:ph type="body" sz="half" idx="2"/>
          </p:nvPr>
        </p:nvSpPr>
        <p:spPr>
          <a:xfrm>
            <a:off x="165100" y="1728788"/>
            <a:ext cx="2468563" cy="4572000"/>
          </a:xfrm>
        </p:spPr>
        <p:txBody>
          <a:bodyPr/>
          <a:lstStyle/>
          <a:p>
            <a:pPr eaLnBrk="1" hangingPunct="1"/>
            <a:r>
              <a:rPr lang="en-US" sz="3200" smtClean="0"/>
              <a:t>Dressing up!</a:t>
            </a:r>
            <a:endParaRPr lang="en-US" smtClean="0"/>
          </a:p>
        </p:txBody>
      </p:sp>
      <p:sp>
        <p:nvSpPr>
          <p:cNvPr id="12293" name="TextBox 6"/>
          <p:cNvSpPr txBox="1">
            <a:spLocks noChangeArrowheads="1"/>
          </p:cNvSpPr>
          <p:nvPr/>
        </p:nvSpPr>
        <p:spPr bwMode="auto">
          <a:xfrm>
            <a:off x="3657600" y="838200"/>
            <a:ext cx="403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C000"/>
                </a:solidFill>
                <a:latin typeface="Corbel" pitchFamily="34" charset="0"/>
              </a:rPr>
              <a:t>Some common activities include….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What is it?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3315" name="Text Placeholder 5"/>
          <p:cNvSpPr>
            <a:spLocks noGrp="1"/>
          </p:cNvSpPr>
          <p:nvPr>
            <p:ph type="body" sz="half" idx="2"/>
          </p:nvPr>
        </p:nvSpPr>
        <p:spPr>
          <a:xfrm>
            <a:off x="165100" y="1728788"/>
            <a:ext cx="2468563" cy="4572000"/>
          </a:xfrm>
        </p:spPr>
        <p:txBody>
          <a:bodyPr/>
          <a:lstStyle/>
          <a:p>
            <a:pPr eaLnBrk="1" hangingPunct="1"/>
            <a:r>
              <a:rPr lang="en-US" sz="3600" smtClean="0"/>
              <a:t>Not just for humans…</a:t>
            </a:r>
          </a:p>
        </p:txBody>
      </p:sp>
      <p:pic>
        <p:nvPicPr>
          <p:cNvPr id="13316" name="Picture 3" descr="F:\z_school\halloween\Halloween_cat.jpg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8209" b="8209"/>
          <a:stretch>
            <a:fillRect/>
          </a:stretch>
        </p:blipFill>
        <p:spPr>
          <a:xfrm>
            <a:off x="2903538" y="1484313"/>
            <a:ext cx="6248400" cy="5373687"/>
          </a:xfrm>
          <a:noFill/>
        </p:spPr>
      </p:pic>
      <p:sp>
        <p:nvSpPr>
          <p:cNvPr id="13317" name="TextBox 7"/>
          <p:cNvSpPr txBox="1">
            <a:spLocks noChangeArrowheads="1"/>
          </p:cNvSpPr>
          <p:nvPr/>
        </p:nvSpPr>
        <p:spPr bwMode="auto">
          <a:xfrm>
            <a:off x="3657600" y="838200"/>
            <a:ext cx="403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C000"/>
                </a:solidFill>
                <a:latin typeface="Corbel" pitchFamily="34" charset="0"/>
              </a:rPr>
              <a:t>Some common activities include….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What is it?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538" y="1484313"/>
            <a:ext cx="6248400" cy="5373687"/>
          </a:xfrm>
        </p:spPr>
      </p:sp>
      <p:sp>
        <p:nvSpPr>
          <p:cNvPr id="14340" name="Text Placeholder 3"/>
          <p:cNvSpPr>
            <a:spLocks noGrp="1"/>
          </p:cNvSpPr>
          <p:nvPr>
            <p:ph type="body" sz="half" idx="2"/>
          </p:nvPr>
        </p:nvSpPr>
        <p:spPr>
          <a:xfrm>
            <a:off x="165100" y="1728788"/>
            <a:ext cx="2468563" cy="4572000"/>
          </a:xfrm>
        </p:spPr>
        <p:txBody>
          <a:bodyPr/>
          <a:lstStyle/>
          <a:p>
            <a:pPr eaLnBrk="1" hangingPunct="1"/>
            <a:r>
              <a:rPr lang="en-US" sz="3200" smtClean="0"/>
              <a:t>Handing out candy or treats for “trick-or-treaters”</a:t>
            </a:r>
            <a:endParaRPr lang="en-US" smtClean="0"/>
          </a:p>
        </p:txBody>
      </p:sp>
      <p:pic>
        <p:nvPicPr>
          <p:cNvPr id="14341" name="Picture 2" descr="F:\z_school\halloween\halloween_biscuits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457325"/>
            <a:ext cx="62484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Box 5"/>
          <p:cNvSpPr txBox="1">
            <a:spLocks noChangeArrowheads="1"/>
          </p:cNvSpPr>
          <p:nvPr/>
        </p:nvSpPr>
        <p:spPr bwMode="auto">
          <a:xfrm>
            <a:off x="3657600" y="838200"/>
            <a:ext cx="403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C000"/>
                </a:solidFill>
                <a:latin typeface="Corbel" pitchFamily="34" charset="0"/>
              </a:rPr>
              <a:t>Some common activities include….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What is it?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538" y="1484313"/>
            <a:ext cx="6248400" cy="5373687"/>
          </a:xfrm>
        </p:spPr>
      </p:sp>
      <p:sp>
        <p:nvSpPr>
          <p:cNvPr id="1536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5100" y="1728788"/>
            <a:ext cx="2468563" cy="4572000"/>
          </a:xfrm>
        </p:spPr>
        <p:txBody>
          <a:bodyPr/>
          <a:lstStyle/>
          <a:p>
            <a:pPr eaLnBrk="1" hangingPunct="1"/>
            <a:r>
              <a:rPr lang="en-US" sz="3600" smtClean="0"/>
              <a:t>Carving pumpkins to make “jack-o’-lanters”</a:t>
            </a:r>
          </a:p>
        </p:txBody>
      </p:sp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3657600" y="838200"/>
            <a:ext cx="403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C000"/>
                </a:solidFill>
                <a:latin typeface="Corbel" pitchFamily="34" charset="0"/>
              </a:rPr>
              <a:t>Some common activities include….</a:t>
            </a:r>
          </a:p>
        </p:txBody>
      </p:sp>
      <p:pic>
        <p:nvPicPr>
          <p:cNvPr id="15366" name="Picture 2" descr="F:\z_school\halloween\hallowe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487488"/>
            <a:ext cx="6229350" cy="537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What is it?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6387" name="TextBox 6"/>
          <p:cNvSpPr txBox="1">
            <a:spLocks noChangeArrowheads="1"/>
          </p:cNvSpPr>
          <p:nvPr/>
        </p:nvSpPr>
        <p:spPr bwMode="auto">
          <a:xfrm>
            <a:off x="3657600" y="838200"/>
            <a:ext cx="403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C000"/>
                </a:solidFill>
                <a:latin typeface="Corbel" pitchFamily="34" charset="0"/>
              </a:rPr>
              <a:t>Some common activities include….</a:t>
            </a:r>
          </a:p>
        </p:txBody>
      </p:sp>
      <p:pic>
        <p:nvPicPr>
          <p:cNvPr id="16388" name="Picture 4" descr="F:\z_school\pics\bonfires-for-guy-fawkes-night-or-halloween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752600"/>
            <a:ext cx="4267200" cy="4749800"/>
          </a:xfrm>
          <a:noFill/>
        </p:spPr>
      </p:pic>
      <p:sp>
        <p:nvSpPr>
          <p:cNvPr id="16389" name="Content Placeholder 10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624387"/>
          </a:xfrm>
        </p:spPr>
        <p:txBody>
          <a:bodyPr/>
          <a:lstStyle/>
          <a:p>
            <a:pPr eaLnBrk="1" hangingPunct="1"/>
            <a:r>
              <a:rPr lang="en-US" smtClean="0"/>
              <a:t>Bonfires…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219</TotalTime>
  <Words>838</Words>
  <Application>Microsoft Office PowerPoint</Application>
  <PresentationFormat>Presentación en pantalla (4:3)</PresentationFormat>
  <Paragraphs>110</Paragraphs>
  <Slides>44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44</vt:i4>
      </vt:variant>
    </vt:vector>
  </HeadingPairs>
  <TitlesOfParts>
    <vt:vector size="51" baseType="lpstr">
      <vt:lpstr>Arial</vt:lpstr>
      <vt:lpstr>Corbel</vt:lpstr>
      <vt:lpstr>Wingdings 2</vt:lpstr>
      <vt:lpstr>Wingdings</vt:lpstr>
      <vt:lpstr>Wingdings 3</vt:lpstr>
      <vt:lpstr>Calibri</vt:lpstr>
      <vt:lpstr>Module</vt:lpstr>
      <vt:lpstr>Halloween</vt:lpstr>
      <vt:lpstr>What is it?</vt:lpstr>
      <vt:lpstr>What is it?</vt:lpstr>
      <vt:lpstr>What is it?</vt:lpstr>
      <vt:lpstr>What is it?</vt:lpstr>
      <vt:lpstr>What is it?</vt:lpstr>
      <vt:lpstr>What is it?</vt:lpstr>
      <vt:lpstr>What is it?</vt:lpstr>
      <vt:lpstr>What is it?</vt:lpstr>
      <vt:lpstr>Diapositiva 10</vt:lpstr>
      <vt:lpstr>What is it?</vt:lpstr>
      <vt:lpstr>What is it?</vt:lpstr>
      <vt:lpstr>What is it?</vt:lpstr>
      <vt:lpstr>What is it?</vt:lpstr>
      <vt:lpstr>So where does it come from?</vt:lpstr>
      <vt:lpstr>So where does it come from?</vt:lpstr>
      <vt:lpstr>So where does it come from?</vt:lpstr>
      <vt:lpstr>So where does it come from?</vt:lpstr>
      <vt:lpstr>So where does it come from?</vt:lpstr>
      <vt:lpstr>So where does it come from?</vt:lpstr>
      <vt:lpstr>And the name?</vt:lpstr>
      <vt:lpstr>And the name?</vt:lpstr>
      <vt:lpstr>And the name?</vt:lpstr>
      <vt:lpstr>Christian Origins</vt:lpstr>
      <vt:lpstr>Christian Origins</vt:lpstr>
      <vt:lpstr>Christian Origins </vt:lpstr>
      <vt:lpstr>Christian Origins </vt:lpstr>
      <vt:lpstr>Christian Origins </vt:lpstr>
      <vt:lpstr>Christian Origins </vt:lpstr>
      <vt:lpstr>Christian Origins </vt:lpstr>
      <vt:lpstr>Halloween Around the World</vt:lpstr>
      <vt:lpstr>Halloween in Ireland</vt:lpstr>
      <vt:lpstr>Halloween in Ireland</vt:lpstr>
      <vt:lpstr>Halloween in Scotland</vt:lpstr>
      <vt:lpstr>Halloween in Scotland</vt:lpstr>
      <vt:lpstr>Halloween in England</vt:lpstr>
      <vt:lpstr>Halloween in England</vt:lpstr>
      <vt:lpstr>Halloween in England</vt:lpstr>
      <vt:lpstr>Halloween in Mexico</vt:lpstr>
      <vt:lpstr>Halloween in Mexico</vt:lpstr>
      <vt:lpstr>Halloween in Mexico</vt:lpstr>
      <vt:lpstr>Halloween in the States</vt:lpstr>
      <vt:lpstr>Halloween in the States</vt:lpstr>
      <vt:lpstr>Halloween in the States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Halloween</dc:title>
  <dc:creator>chuck</dc:creator>
  <cp:lastModifiedBy>JB</cp:lastModifiedBy>
  <cp:revision>24</cp:revision>
  <dcterms:created xsi:type="dcterms:W3CDTF">2008-10-26T15:21:01Z</dcterms:created>
  <dcterms:modified xsi:type="dcterms:W3CDTF">2017-10-30T19:49:18Z</dcterms:modified>
</cp:coreProperties>
</file>